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9"/>
  </p:notesMasterIdLst>
  <p:sldIdLst>
    <p:sldId id="261" r:id="rId5"/>
    <p:sldId id="262" r:id="rId6"/>
    <p:sldId id="263" r:id="rId7"/>
    <p:sldId id="264" r:id="rId8"/>
    <p:sldId id="265" r:id="rId9"/>
    <p:sldId id="266" r:id="rId10"/>
    <p:sldId id="273" r:id="rId11"/>
    <p:sldId id="274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24-Sep-19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24-Sep-19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24-Sep-19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24-Sep-19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24-Sep-19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24-Sep-19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24-Sep-19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24-Sep-19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24-Sep-19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24-Sep-19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24-Sep-19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24-Sep-19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24-Sep-19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24-Sep-19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24-Sep-19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24-Sep-19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24-Sep-19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24-Sep-19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24-Sep-19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3033731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Line follower robot </a:t>
            </a:r>
            <a:br>
              <a:rPr lang="en-US" dirty="0" smtClean="0"/>
            </a:br>
            <a:r>
              <a:rPr lang="en-US" dirty="0" smtClean="0"/>
              <a:t>with </a:t>
            </a:r>
            <a:br>
              <a:rPr lang="en-US" dirty="0" smtClean="0"/>
            </a:br>
            <a:r>
              <a:rPr lang="en-US" dirty="0" smtClean="0"/>
              <a:t>collision avoidance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162291"/>
            <a:ext cx="11384445" cy="6394857"/>
          </a:xfrm>
        </p:spPr>
      </p:pic>
      <p:sp>
        <p:nvSpPr>
          <p:cNvPr id="6" name="Oval 5"/>
          <p:cNvSpPr/>
          <p:nvPr/>
        </p:nvSpPr>
        <p:spPr>
          <a:xfrm>
            <a:off x="7524750" y="2630574"/>
            <a:ext cx="3048000" cy="1524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Monospac821 BT" panose="020B0609020202020204" pitchFamily="49" charset="0"/>
              </a:rPr>
              <a:t>Case 1</a:t>
            </a:r>
            <a:endParaRPr lang="en-US" sz="3600" b="1" dirty="0">
              <a:solidFill>
                <a:schemeClr val="bg1"/>
              </a:solidFill>
              <a:latin typeface="Monospac821 BT" panose="020B0609020202020204" pitchFamily="49" charset="0"/>
            </a:endParaRPr>
          </a:p>
        </p:txBody>
      </p:sp>
      <p:sp>
        <p:nvSpPr>
          <p:cNvPr id="7" name="Right Arrow 6"/>
          <p:cNvSpPr/>
          <p:nvPr/>
        </p:nvSpPr>
        <p:spPr>
          <a:xfrm rot="14310538">
            <a:off x="7494198" y="2285377"/>
            <a:ext cx="552228" cy="5303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089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" y="144263"/>
            <a:ext cx="11753850" cy="6602358"/>
          </a:xfrm>
        </p:spPr>
      </p:pic>
      <p:sp>
        <p:nvSpPr>
          <p:cNvPr id="6" name="Oval 5"/>
          <p:cNvSpPr/>
          <p:nvPr/>
        </p:nvSpPr>
        <p:spPr>
          <a:xfrm>
            <a:off x="7524750" y="2630574"/>
            <a:ext cx="3048000" cy="1524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Monospac821 BT" panose="020B0609020202020204" pitchFamily="49" charset="0"/>
              </a:rPr>
              <a:t>Case 2</a:t>
            </a:r>
            <a:endParaRPr lang="en-US" sz="3600" b="1" dirty="0">
              <a:solidFill>
                <a:schemeClr val="bg1"/>
              </a:solidFill>
              <a:latin typeface="Monospac821 BT" panose="020B0609020202020204" pitchFamily="49" charset="0"/>
            </a:endParaRPr>
          </a:p>
        </p:txBody>
      </p:sp>
      <p:sp>
        <p:nvSpPr>
          <p:cNvPr id="7" name="Right Arrow 6"/>
          <p:cNvSpPr/>
          <p:nvPr/>
        </p:nvSpPr>
        <p:spPr>
          <a:xfrm rot="14310538">
            <a:off x="7494198" y="2285377"/>
            <a:ext cx="552228" cy="5303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718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23" y="152399"/>
            <a:ext cx="11728077" cy="6587881"/>
          </a:xfrm>
        </p:spPr>
      </p:pic>
      <p:sp>
        <p:nvSpPr>
          <p:cNvPr id="6" name="Oval 5"/>
          <p:cNvSpPr/>
          <p:nvPr/>
        </p:nvSpPr>
        <p:spPr>
          <a:xfrm>
            <a:off x="7524750" y="2630574"/>
            <a:ext cx="3048000" cy="1524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Monospac821 BT" panose="020B0609020202020204" pitchFamily="49" charset="0"/>
              </a:rPr>
              <a:t>Case 3</a:t>
            </a:r>
            <a:endParaRPr lang="en-US" sz="3600" b="1" dirty="0">
              <a:solidFill>
                <a:schemeClr val="bg1"/>
              </a:solidFill>
              <a:latin typeface="Monospac821 BT" panose="020B0609020202020204" pitchFamily="49" charset="0"/>
            </a:endParaRPr>
          </a:p>
        </p:txBody>
      </p:sp>
      <p:sp>
        <p:nvSpPr>
          <p:cNvPr id="7" name="Right Arrow 6"/>
          <p:cNvSpPr/>
          <p:nvPr/>
        </p:nvSpPr>
        <p:spPr>
          <a:xfrm rot="14310538">
            <a:off x="7494198" y="2285377"/>
            <a:ext cx="552228" cy="5303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570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09" y="152399"/>
            <a:ext cx="11654791" cy="6546715"/>
          </a:xfrm>
        </p:spPr>
      </p:pic>
      <p:sp>
        <p:nvSpPr>
          <p:cNvPr id="6" name="Oval 5"/>
          <p:cNvSpPr/>
          <p:nvPr/>
        </p:nvSpPr>
        <p:spPr>
          <a:xfrm>
            <a:off x="7524750" y="2630574"/>
            <a:ext cx="3048000" cy="1524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Monospac821 BT" panose="020B0609020202020204" pitchFamily="49" charset="0"/>
              </a:rPr>
              <a:t>Case 4</a:t>
            </a:r>
            <a:endParaRPr lang="en-US" sz="3600" b="1" dirty="0">
              <a:solidFill>
                <a:schemeClr val="bg1"/>
              </a:solidFill>
              <a:latin typeface="Monospac821 BT" panose="020B0609020202020204" pitchFamily="49" charset="0"/>
            </a:endParaRPr>
          </a:p>
        </p:txBody>
      </p:sp>
      <p:sp>
        <p:nvSpPr>
          <p:cNvPr id="7" name="Right Arrow 6"/>
          <p:cNvSpPr/>
          <p:nvPr/>
        </p:nvSpPr>
        <p:spPr>
          <a:xfrm rot="14310538">
            <a:off x="7494198" y="2285377"/>
            <a:ext cx="552228" cy="5303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364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 smtClean="0"/>
              <a:t>application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3862" y="1697037"/>
            <a:ext cx="9905999" cy="3541714"/>
          </a:xfrm>
        </p:spPr>
        <p:txBody>
          <a:bodyPr>
            <a:normAutofit/>
          </a:bodyPr>
          <a:lstStyle/>
          <a:p>
            <a:endParaRPr lang="en-US" sz="3600" dirty="0" smtClean="0"/>
          </a:p>
          <a:p>
            <a:r>
              <a:rPr lang="en-US" sz="3600" dirty="0" smtClean="0"/>
              <a:t>A </a:t>
            </a:r>
            <a:r>
              <a:rPr lang="en-US" sz="3600" dirty="0"/>
              <a:t>line follower robot with pick-and-placement capabilities is commonly used in manufacturing plants. 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190866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pPr algn="ctr"/>
            <a:r>
              <a:rPr lang="en-US" sz="3200" dirty="0" smtClean="0"/>
              <a:t>principle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 self-operating robot that detects and follows a line drawn on the </a:t>
            </a:r>
            <a:r>
              <a:rPr lang="en-US" dirty="0" smtClean="0"/>
              <a:t>floor.</a:t>
            </a:r>
          </a:p>
          <a:p>
            <a:pPr>
              <a:lnSpc>
                <a:spcPct val="110000"/>
              </a:lnSpc>
            </a:pPr>
            <a:r>
              <a:rPr lang="en-US" dirty="0"/>
              <a:t>path to be taken is indicated by a white line on a black surface.</a:t>
            </a:r>
            <a:endParaRPr lang="en-US" sz="1600" dirty="0"/>
          </a:p>
        </p:txBody>
      </p:sp>
      <p:pic>
        <p:nvPicPr>
          <p:cNvPr id="6146" name="Picture 2" descr="Image result for line follower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9775" y="1731964"/>
            <a:ext cx="5153025" cy="3435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diagram</a:t>
            </a:r>
            <a:endParaRPr lang="en-US" dirty="0"/>
          </a:p>
        </p:txBody>
      </p:sp>
      <p:pic>
        <p:nvPicPr>
          <p:cNvPr id="5" name="Picture 2" descr="772_fig-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2" t="969" r="132" b="10006"/>
          <a:stretch/>
        </p:blipFill>
        <p:spPr bwMode="auto">
          <a:xfrm>
            <a:off x="1128349" y="1964825"/>
            <a:ext cx="9905999" cy="3602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3257550" y="3657600"/>
            <a:ext cx="39624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676400" y="3333750"/>
            <a:ext cx="1581150" cy="5905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SENSOR 3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3005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1DA_fig-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31"/>
          <a:stretch/>
        </p:blipFill>
        <p:spPr bwMode="auto">
          <a:xfrm>
            <a:off x="896605" y="1066801"/>
            <a:ext cx="10514345" cy="449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4243401" y="253484"/>
            <a:ext cx="46719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latin typeface="Open Sans"/>
              </a:rPr>
              <a:t>CIRCUIT DIAGRAM</a:t>
            </a:r>
            <a:endParaRPr lang="en-US" sz="3600" dirty="0"/>
          </a:p>
        </p:txBody>
      </p:sp>
      <p:sp>
        <p:nvSpPr>
          <p:cNvPr id="5" name="Rectangle 4"/>
          <p:cNvSpPr/>
          <p:nvPr/>
        </p:nvSpPr>
        <p:spPr>
          <a:xfrm>
            <a:off x="4107549" y="5965371"/>
            <a:ext cx="1320799" cy="4209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IR SENSOR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5428348" y="6161542"/>
            <a:ext cx="44993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5880100" y="4007757"/>
            <a:ext cx="0" cy="2155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878286" y="4005943"/>
            <a:ext cx="1016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6419850" y="3864770"/>
            <a:ext cx="474436" cy="114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bg1"/>
                </a:solidFill>
              </a:rPr>
              <a:t>P3.2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537325" y="3607952"/>
            <a:ext cx="51055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>
                <a:solidFill>
                  <a:srgbClr val="222222"/>
                </a:solidFill>
                <a:latin typeface="Open Sans"/>
              </a:rPr>
              <a:t>P3.1</a:t>
            </a:r>
            <a:endParaRPr lang="en-US" sz="1000" b="1" dirty="0"/>
          </a:p>
        </p:txBody>
      </p:sp>
    </p:spTree>
    <p:extLst>
      <p:ext uri="{BB962C8B-B14F-4D97-AF65-F5344CB8AC3E}">
        <p14:creationId xmlns:p14="http://schemas.microsoft.com/office/powerpoint/2010/main" val="2067167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3 IR SENSORS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IC AT89C51(MICROCONTROLLER)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IC L293 (MOTOR DRIVER)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2 DC MOTORS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FRONT BALL WHEEL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2 REAR CIRCULAR WHEELS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CAPACITORS,RESISTORS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CRYSTAL OSCILLATOR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PUSH BUTTON (RST)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 smtClean="0"/>
          </a:p>
          <a:p>
            <a:pPr>
              <a:buFont typeface="Wingdings" panose="05000000000000000000" pitchFamily="2" charset="2"/>
              <a:buChar char="§"/>
            </a:pPr>
            <a:endParaRPr lang="en-US" dirty="0" smtClean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</p:txBody>
      </p:sp>
      <p:pic>
        <p:nvPicPr>
          <p:cNvPr id="3074" name="Picture 2" descr="C33_parts-li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8709" y="618518"/>
            <a:ext cx="2710725" cy="584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3560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2F_fig-5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93"/>
          <a:stretch/>
        </p:blipFill>
        <p:spPr bwMode="auto">
          <a:xfrm>
            <a:off x="3463740" y="178619"/>
            <a:ext cx="5123254" cy="256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3BA_action-correspond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9340" y="2743100"/>
            <a:ext cx="6967356" cy="354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1403633" y="2912989"/>
            <a:ext cx="2688757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latin typeface="Open Sans"/>
            </a:endParaRPr>
          </a:p>
          <a:p>
            <a:endParaRPr lang="en-US" dirty="0" smtClean="0">
              <a:latin typeface="Open Sans"/>
            </a:endParaRPr>
          </a:p>
          <a:p>
            <a:endParaRPr lang="en-US" dirty="0">
              <a:latin typeface="Open Sans"/>
            </a:endParaRPr>
          </a:p>
          <a:p>
            <a:endParaRPr lang="en-US" dirty="0" smtClean="0">
              <a:latin typeface="Open Sans"/>
            </a:endParaRPr>
          </a:p>
          <a:p>
            <a:endParaRPr lang="en-US" dirty="0">
              <a:latin typeface="Open Sans"/>
            </a:endParaRPr>
          </a:p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rgbClr val="FFC000"/>
                </a:solidFill>
                <a:latin typeface="Monospac821 BT" panose="020B0609020202020204" pitchFamily="49" charset="0"/>
              </a:rPr>
              <a:t>Case 1:</a:t>
            </a:r>
          </a:p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rgbClr val="FFC000"/>
                </a:solidFill>
                <a:latin typeface="Monospac821 BT" panose="020B0609020202020204" pitchFamily="49" charset="0"/>
              </a:rPr>
              <a:t>Case 2:</a:t>
            </a:r>
          </a:p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rgbClr val="FFC000"/>
                </a:solidFill>
                <a:latin typeface="Monospac821 BT" panose="020B0609020202020204" pitchFamily="49" charset="0"/>
              </a:rPr>
              <a:t>Case 3:</a:t>
            </a:r>
          </a:p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rgbClr val="FFC000"/>
                </a:solidFill>
                <a:latin typeface="Monospac821 BT" panose="020B0609020202020204" pitchFamily="49" charset="0"/>
              </a:rPr>
              <a:t>Case 4</a:t>
            </a:r>
            <a:r>
              <a:rPr lang="en-US" sz="2000" b="1" dirty="0" smtClean="0">
                <a:solidFill>
                  <a:srgbClr val="FFC000"/>
                </a:solidFill>
                <a:latin typeface="Open Sans"/>
              </a:rPr>
              <a:t>:</a:t>
            </a:r>
          </a:p>
          <a:p>
            <a:endParaRPr lang="en-US" dirty="0" smtClean="0">
              <a:latin typeface="Open San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403633" y="868546"/>
            <a:ext cx="1755609" cy="11387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FFC000"/>
                </a:solidFill>
                <a:latin typeface="Open Sans"/>
              </a:rPr>
              <a:t>Case 0: </a:t>
            </a:r>
            <a:endParaRPr lang="en-US" sz="3200" b="1" dirty="0" smtClean="0">
              <a:solidFill>
                <a:srgbClr val="FFC000"/>
              </a:solidFill>
              <a:latin typeface="Open Sans"/>
            </a:endParaRPr>
          </a:p>
          <a:p>
            <a:r>
              <a:rPr lang="en-US" dirty="0" smtClean="0">
                <a:latin typeface="Open Sans"/>
              </a:rPr>
              <a:t>P3.2 high </a:t>
            </a:r>
          </a:p>
          <a:p>
            <a:r>
              <a:rPr lang="en-US" dirty="0" smtClean="0">
                <a:latin typeface="Open Sans"/>
              </a:rPr>
              <a:t>Action - stop </a:t>
            </a:r>
            <a:endParaRPr lang="en-US" dirty="0">
              <a:latin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201164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030" y="271855"/>
            <a:ext cx="9905998" cy="1478570"/>
          </a:xfrm>
        </p:spPr>
        <p:txBody>
          <a:bodyPr/>
          <a:lstStyle/>
          <a:p>
            <a:pPr algn="ctr"/>
            <a:r>
              <a:rPr lang="en-US" dirty="0" smtClean="0"/>
              <a:t>code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050" t="16153" r="60449" b="23728"/>
          <a:stretch/>
        </p:blipFill>
        <p:spPr>
          <a:xfrm>
            <a:off x="2390998" y="1737360"/>
            <a:ext cx="3134595" cy="432440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16357" t="16874" r="60904" b="24376"/>
          <a:stretch/>
        </p:blipFill>
        <p:spPr>
          <a:xfrm>
            <a:off x="5930542" y="1750425"/>
            <a:ext cx="2978331" cy="429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10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 results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Done using </a:t>
            </a:r>
            <a:r>
              <a:rPr lang="en-US" dirty="0" err="1" smtClean="0"/>
              <a:t>keil</a:t>
            </a:r>
            <a:r>
              <a:rPr lang="en-US" dirty="0" smtClean="0"/>
              <a:t> </a:t>
            </a:r>
            <a:r>
              <a:rPr lang="en-US" dirty="0" err="1" smtClean="0"/>
              <a:t>microvision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513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75" y="160338"/>
            <a:ext cx="11508378" cy="6464472"/>
          </a:xfrm>
        </p:spPr>
      </p:pic>
      <p:sp>
        <p:nvSpPr>
          <p:cNvPr id="4" name="AutoShape 2" descr="blob:https://web.whatsapp.com/1e382414-d269-42c7-a22a-c5a8b04f5d93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524750" y="2630574"/>
            <a:ext cx="3048000" cy="1524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Monospac821 BT" panose="020B0609020202020204" pitchFamily="49" charset="0"/>
              </a:rPr>
              <a:t>Case 0</a:t>
            </a:r>
            <a:endParaRPr lang="en-US" sz="3600" b="1" dirty="0">
              <a:solidFill>
                <a:schemeClr val="bg1"/>
              </a:solidFill>
              <a:latin typeface="Monospac821 BT" panose="020B0609020202020204" pitchFamily="49" charset="0"/>
            </a:endParaRPr>
          </a:p>
        </p:txBody>
      </p:sp>
      <p:sp>
        <p:nvSpPr>
          <p:cNvPr id="10" name="Right Arrow 9"/>
          <p:cNvSpPr/>
          <p:nvPr/>
        </p:nvSpPr>
        <p:spPr>
          <a:xfrm rot="14310538">
            <a:off x="7494198" y="2285377"/>
            <a:ext cx="552228" cy="5303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89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openxmlformats.org/package/2006/metadata/core-properties"/>
    <ds:schemaRef ds:uri="http://purl.org/dc/dcmitype/"/>
    <ds:schemaRef ds:uri="71af3243-3dd4-4a8d-8c0d-dd76da1f02a5"/>
    <ds:schemaRef ds:uri="http://purl.org/dc/terms/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16c05727-aa75-4e4a-9b5f-8a80a1165891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94</Words>
  <Application>Microsoft Office PowerPoint</Application>
  <PresentationFormat>Widescreen</PresentationFormat>
  <Paragraphs>44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Monospac821 BT</vt:lpstr>
      <vt:lpstr>Open Sans</vt:lpstr>
      <vt:lpstr>Trebuchet MS</vt:lpstr>
      <vt:lpstr>Tw Cen MT</vt:lpstr>
      <vt:lpstr>Wingdings</vt:lpstr>
      <vt:lpstr>Circuit</vt:lpstr>
      <vt:lpstr> Line follower robot  with  collision avoidance</vt:lpstr>
      <vt:lpstr>principle</vt:lpstr>
      <vt:lpstr>Block diagram</vt:lpstr>
      <vt:lpstr>PowerPoint Presentation</vt:lpstr>
      <vt:lpstr>PARTS</vt:lpstr>
      <vt:lpstr>PowerPoint Presentation</vt:lpstr>
      <vt:lpstr>code</vt:lpstr>
      <vt:lpstr>Simulation results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application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2019-09-24T12:37:35Z</dcterms:created>
  <dcterms:modified xsi:type="dcterms:W3CDTF">2019-09-24T16:05:44Z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